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T Serif"/>
      <p:regular r:id="rId15"/>
    </p:embeddedFont>
    <p:embeddedFont>
      <p:font typeface="PT Serif"/>
      <p:regular r:id="rId16"/>
    </p:embeddedFont>
    <p:embeddedFont>
      <p:font typeface="PT Serif"/>
      <p:regular r:id="rId17"/>
    </p:embeddedFont>
    <p:embeddedFont>
      <p:font typeface="PT Serif"/>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[Your 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85699"/>
            <a:ext cx="7556421" cy="1488519"/>
          </a:xfrm>
          <a:prstGeom prst="rect">
            <a:avLst/>
          </a:prstGeom>
          <a:noFill/>
          <a:ln/>
        </p:spPr>
        <p:txBody>
          <a:bodyPr wrap="squar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Gamifying AI Interactions: The Game Play Pattern</a:t>
            </a:r>
            <a:endParaRPr lang="en-US" sz="4650" dirty="0"/>
          </a:p>
        </p:txBody>
      </p:sp>
      <p:sp>
        <p:nvSpPr>
          <p:cNvPr id="4" name="Text 1"/>
          <p:cNvSpPr/>
          <p:nvPr/>
        </p:nvSpPr>
        <p:spPr>
          <a:xfrm>
            <a:off x="6280190" y="3614380"/>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This presentation explores a powerful and innovative design pattern for AI interactions, known as the Game Play Pattern. This pattern leverages game mechanics like scenarios, challenges, and rewards to create engaging, interactive, and memorable experiences for users. We'll examine its core concepts, benefits, and real-world applications, and provide examples to illustrate its potential in various fields.</a:t>
            </a:r>
            <a:endParaRPr lang="en-US" sz="1750" dirty="0"/>
          </a:p>
        </p:txBody>
      </p:sp>
      <p:sp>
        <p:nvSpPr>
          <p:cNvPr id="5" name="Shape 2"/>
          <p:cNvSpPr/>
          <p:nvPr/>
        </p:nvSpPr>
        <p:spPr>
          <a:xfrm>
            <a:off x="6280190" y="6063853"/>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071473"/>
            <a:ext cx="347663" cy="347663"/>
          </a:xfrm>
          <a:prstGeom prst="rect">
            <a:avLst/>
          </a:prstGeom>
        </p:spPr>
      </p:pic>
      <p:sp>
        <p:nvSpPr>
          <p:cNvPr id="7" name="Text 3"/>
          <p:cNvSpPr/>
          <p:nvPr/>
        </p:nvSpPr>
        <p:spPr>
          <a:xfrm>
            <a:off x="6756440" y="6046946"/>
            <a:ext cx="3870841" cy="396835"/>
          </a:xfrm>
          <a:prstGeom prst="rect">
            <a:avLst/>
          </a:prstGeom>
          <a:noFill/>
          <a:ln/>
        </p:spPr>
        <p:txBody>
          <a:bodyPr wrap="none" lIns="0" tIns="0" rIns="0" bIns="0" rtlCol="0" anchor="t"/>
          <a:lstStyle/>
          <a:p>
            <a:pPr algn="l" indent="0" marL="0">
              <a:lnSpc>
                <a:spcPts val="3100"/>
              </a:lnSpc>
              <a:buNone/>
            </a:pPr>
            <a:r>
              <a:rPr lang="en-US" sz="2200" b="1" dirty="0">
                <a:solidFill>
                  <a:srgbClr val="383838"/>
                </a:solidFill>
                <a:latin typeface="DM Sans Bold" pitchFamily="34" charset="0"/>
                <a:ea typeface="DM Sans Bold" pitchFamily="34" charset="-122"/>
                <a:cs typeface="DM Sans Bold" pitchFamily="34" charset="-120"/>
              </a:rPr>
              <a:t>by Kaviprakash Ramalingam</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42737"/>
            <a:ext cx="8387953"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Defining the Game Play Pattern</a:t>
            </a:r>
            <a:endParaRPr lang="en-US" sz="4650" dirty="0"/>
          </a:p>
        </p:txBody>
      </p:sp>
      <p:sp>
        <p:nvSpPr>
          <p:cNvPr id="3" name="Text 1"/>
          <p:cNvSpPr/>
          <p:nvPr/>
        </p:nvSpPr>
        <p:spPr>
          <a:xfrm>
            <a:off x="793790" y="2253972"/>
            <a:ext cx="3894177" cy="372070"/>
          </a:xfrm>
          <a:prstGeom prst="rect">
            <a:avLst/>
          </a:prstGeom>
          <a:noFill/>
          <a:ln/>
        </p:spPr>
        <p:txBody>
          <a:bodyPr wrap="none" lIns="0" tIns="0" rIns="0" bIns="0" rtlCol="0" anchor="t"/>
          <a:lstStyle/>
          <a:p>
            <a:pPr indent="0" marL="0">
              <a:lnSpc>
                <a:spcPts val="2900"/>
              </a:lnSpc>
              <a:buNone/>
            </a:pPr>
            <a:r>
              <a:rPr lang="en-US" sz="2300" dirty="0">
                <a:solidFill>
                  <a:srgbClr val="020202"/>
                </a:solidFill>
                <a:latin typeface="PT Serif" pitchFamily="34" charset="0"/>
                <a:ea typeface="PT Serif" pitchFamily="34" charset="-122"/>
                <a:cs typeface="PT Serif" pitchFamily="34" charset="-120"/>
              </a:rPr>
              <a:t>Definition and Core Concepts</a:t>
            </a:r>
            <a:endParaRPr lang="en-US" sz="2300" dirty="0"/>
          </a:p>
        </p:txBody>
      </p:sp>
      <p:sp>
        <p:nvSpPr>
          <p:cNvPr id="4" name="Text 2"/>
          <p:cNvSpPr/>
          <p:nvPr/>
        </p:nvSpPr>
        <p:spPr>
          <a:xfrm>
            <a:off x="793790" y="2852857"/>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The Game Play Pattern introduces game-like elements into AI interactions to create engaging and interactive experiences. It's built on:</a:t>
            </a:r>
            <a:endParaRPr lang="en-US" sz="1750" dirty="0"/>
          </a:p>
        </p:txBody>
      </p:sp>
      <p:sp>
        <p:nvSpPr>
          <p:cNvPr id="5" name="Text 3"/>
          <p:cNvSpPr/>
          <p:nvPr/>
        </p:nvSpPr>
        <p:spPr>
          <a:xfrm>
            <a:off x="793790" y="4145637"/>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Immersive Scenarios: Engaging backstories and settings that draw users into the game world.</a:t>
            </a:r>
            <a:endParaRPr lang="en-US" sz="1750" dirty="0"/>
          </a:p>
        </p:txBody>
      </p:sp>
      <p:sp>
        <p:nvSpPr>
          <p:cNvPr id="6" name="Text 4"/>
          <p:cNvSpPr/>
          <p:nvPr/>
        </p:nvSpPr>
        <p:spPr>
          <a:xfrm>
            <a:off x="793790" y="4950738"/>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Interactive Challenges: Tasks like puzzles, quizzes, or decision-based adventures that users actively participate in.</a:t>
            </a:r>
            <a:endParaRPr lang="en-US" sz="1750" dirty="0"/>
          </a:p>
        </p:txBody>
      </p:sp>
      <p:sp>
        <p:nvSpPr>
          <p:cNvPr id="7" name="Text 5"/>
          <p:cNvSpPr/>
          <p:nvPr/>
        </p:nvSpPr>
        <p:spPr>
          <a:xfrm>
            <a:off x="793790" y="6118741"/>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Reward Systems: Providing positive feedback, points, badges, or other rewards for user actions and achievements.</a:t>
            </a:r>
            <a:endParaRPr lang="en-US" sz="1750" dirty="0"/>
          </a:p>
        </p:txBody>
      </p:sp>
      <p:sp>
        <p:nvSpPr>
          <p:cNvPr id="8" name="Text 6"/>
          <p:cNvSpPr/>
          <p:nvPr/>
        </p:nvSpPr>
        <p:spPr>
          <a:xfrm>
            <a:off x="7599521" y="2253972"/>
            <a:ext cx="2977039" cy="372070"/>
          </a:xfrm>
          <a:prstGeom prst="rect">
            <a:avLst/>
          </a:prstGeom>
          <a:noFill/>
          <a:ln/>
        </p:spPr>
        <p:txBody>
          <a:bodyPr wrap="none" lIns="0" tIns="0" rIns="0" bIns="0" rtlCol="0" anchor="t"/>
          <a:lstStyle/>
          <a:p>
            <a:pPr indent="0" marL="0">
              <a:lnSpc>
                <a:spcPts val="2900"/>
              </a:lnSpc>
              <a:buNone/>
            </a:pPr>
            <a:r>
              <a:rPr lang="en-US" sz="2300" dirty="0">
                <a:solidFill>
                  <a:srgbClr val="020202"/>
                </a:solidFill>
                <a:latin typeface="PT Serif" pitchFamily="34" charset="0"/>
                <a:ea typeface="PT Serif" pitchFamily="34" charset="-122"/>
                <a:cs typeface="PT Serif" pitchFamily="34" charset="-120"/>
              </a:rPr>
              <a:t>Purpose and Benefits</a:t>
            </a:r>
            <a:endParaRPr lang="en-US" sz="2300" dirty="0"/>
          </a:p>
        </p:txBody>
      </p:sp>
      <p:sp>
        <p:nvSpPr>
          <p:cNvPr id="9" name="Text 7"/>
          <p:cNvSpPr/>
          <p:nvPr/>
        </p:nvSpPr>
        <p:spPr>
          <a:xfrm>
            <a:off x="7599521" y="2852857"/>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This pattern is particularly valuable in Natural Language Processing (NLP) because it:</a:t>
            </a:r>
            <a:endParaRPr lang="en-US" sz="1750" dirty="0"/>
          </a:p>
        </p:txBody>
      </p:sp>
      <p:sp>
        <p:nvSpPr>
          <p:cNvPr id="10" name="Text 8"/>
          <p:cNvSpPr/>
          <p:nvPr/>
        </p:nvSpPr>
        <p:spPr>
          <a:xfrm>
            <a:off x="7599521" y="3782735"/>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Enhances engagement and retention, making interactions more enjoyable and memorable.</a:t>
            </a:r>
            <a:endParaRPr lang="en-US" sz="1750" dirty="0"/>
          </a:p>
        </p:txBody>
      </p:sp>
      <p:sp>
        <p:nvSpPr>
          <p:cNvPr id="11" name="Text 9"/>
          <p:cNvSpPr/>
          <p:nvPr/>
        </p:nvSpPr>
        <p:spPr>
          <a:xfrm>
            <a:off x="7599521" y="4587835"/>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383838"/>
                </a:solidFill>
                <a:latin typeface="DM Sans" pitchFamily="34" charset="0"/>
                <a:ea typeface="DM Sans" pitchFamily="34" charset="-122"/>
                <a:cs typeface="DM Sans" pitchFamily="34" charset="-120"/>
              </a:rPr>
              <a:t>Encourages learning through interaction, allowing users to grasp concepts actively rather than passively consuming information.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0813"/>
          </a:xfrm>
          <a:prstGeom prst="rect">
            <a:avLst/>
          </a:prstGeom>
        </p:spPr>
      </p:pic>
      <p:sp>
        <p:nvSpPr>
          <p:cNvPr id="3" name="Text 0"/>
          <p:cNvSpPr/>
          <p:nvPr/>
        </p:nvSpPr>
        <p:spPr>
          <a:xfrm>
            <a:off x="753427" y="3284101"/>
            <a:ext cx="9603700" cy="706279"/>
          </a:xfrm>
          <a:prstGeom prst="rect">
            <a:avLst/>
          </a:prstGeom>
          <a:noFill/>
          <a:ln/>
        </p:spPr>
        <p:txBody>
          <a:bodyPr wrap="none" lIns="0" tIns="0" rIns="0" bIns="0" rtlCol="0" anchor="t"/>
          <a:lstStyle/>
          <a:p>
            <a:pPr indent="0" marL="0">
              <a:lnSpc>
                <a:spcPts val="5550"/>
              </a:lnSpc>
              <a:buNone/>
            </a:pPr>
            <a:r>
              <a:rPr lang="en-US" sz="4400" dirty="0">
                <a:solidFill>
                  <a:srgbClr val="020202"/>
                </a:solidFill>
                <a:latin typeface="PT Serif" pitchFamily="34" charset="0"/>
                <a:ea typeface="PT Serif" pitchFamily="34" charset="-122"/>
                <a:cs typeface="PT Serif" pitchFamily="34" charset="-120"/>
              </a:rPr>
              <a:t>Applications of the Game Play Pattern</a:t>
            </a:r>
            <a:endParaRPr lang="en-US" sz="4400" dirty="0"/>
          </a:p>
        </p:txBody>
      </p:sp>
      <p:sp>
        <p:nvSpPr>
          <p:cNvPr id="4" name="Shape 1"/>
          <p:cNvSpPr/>
          <p:nvPr/>
        </p:nvSpPr>
        <p:spPr>
          <a:xfrm>
            <a:off x="753427" y="4313277"/>
            <a:ext cx="4231005" cy="3323034"/>
          </a:xfrm>
          <a:prstGeom prst="roundRect">
            <a:avLst>
              <a:gd name="adj" fmla="val 972"/>
            </a:avLst>
          </a:prstGeom>
          <a:solidFill>
            <a:srgbClr val="F2EEEE"/>
          </a:solidFill>
          <a:ln/>
        </p:spPr>
      </p:sp>
      <p:sp>
        <p:nvSpPr>
          <p:cNvPr id="5" name="Text 2"/>
          <p:cNvSpPr/>
          <p:nvPr/>
        </p:nvSpPr>
        <p:spPr>
          <a:xfrm>
            <a:off x="968693" y="4528542"/>
            <a:ext cx="2825353" cy="353139"/>
          </a:xfrm>
          <a:prstGeom prst="rect">
            <a:avLst/>
          </a:prstGeom>
          <a:noFill/>
          <a:ln/>
        </p:spPr>
        <p:txBody>
          <a:bodyPr wrap="none" lIns="0" tIns="0" rIns="0" bIns="0" rtlCol="0" anchor="t"/>
          <a:lstStyle/>
          <a:p>
            <a:pPr indent="0" marL="0">
              <a:lnSpc>
                <a:spcPts val="2750"/>
              </a:lnSpc>
              <a:buNone/>
            </a:pPr>
            <a:r>
              <a:rPr lang="en-US" sz="2200" dirty="0">
                <a:solidFill>
                  <a:srgbClr val="383838"/>
                </a:solidFill>
                <a:latin typeface="PT Serif" pitchFamily="34" charset="0"/>
                <a:ea typeface="PT Serif" pitchFamily="34" charset="-122"/>
                <a:cs typeface="PT Serif" pitchFamily="34" charset="-120"/>
              </a:rPr>
              <a:t>Educational Games</a:t>
            </a:r>
            <a:endParaRPr lang="en-US" sz="2200" dirty="0"/>
          </a:p>
        </p:txBody>
      </p:sp>
      <p:sp>
        <p:nvSpPr>
          <p:cNvPr id="6" name="Text 3"/>
          <p:cNvSpPr/>
          <p:nvPr/>
        </p:nvSpPr>
        <p:spPr>
          <a:xfrm>
            <a:off x="968693" y="5010745"/>
            <a:ext cx="3800475" cy="2065973"/>
          </a:xfrm>
          <a:prstGeom prst="rect">
            <a:avLst/>
          </a:prstGeom>
          <a:noFill/>
          <a:ln/>
        </p:spPr>
        <p:txBody>
          <a:bodyPr wrap="square" lIns="0" tIns="0" rIns="0" bIns="0" rtlCol="0" anchor="t"/>
          <a:lstStyle/>
          <a:p>
            <a:pPr indent="0" marL="0">
              <a:lnSpc>
                <a:spcPts val="2700"/>
              </a:lnSpc>
              <a:buNone/>
            </a:pPr>
            <a:r>
              <a:rPr lang="en-US" sz="1650" dirty="0">
                <a:solidFill>
                  <a:srgbClr val="383838"/>
                </a:solidFill>
                <a:latin typeface="DM Sans" pitchFamily="34" charset="0"/>
                <a:ea typeface="DM Sans" pitchFamily="34" charset="-122"/>
                <a:cs typeface="DM Sans" pitchFamily="34" charset="-120"/>
              </a:rPr>
              <a:t>Interactive learning platforms like Duolingo utilize the Game Play Pattern to make language learning fun and effective. Users engage in games, earn points, and progress through levels, promoting sustained engagement.</a:t>
            </a:r>
            <a:endParaRPr lang="en-US" sz="1650" dirty="0"/>
          </a:p>
        </p:txBody>
      </p:sp>
      <p:sp>
        <p:nvSpPr>
          <p:cNvPr id="7" name="Shape 4"/>
          <p:cNvSpPr/>
          <p:nvPr/>
        </p:nvSpPr>
        <p:spPr>
          <a:xfrm>
            <a:off x="5199698" y="4313277"/>
            <a:ext cx="4231005" cy="3323034"/>
          </a:xfrm>
          <a:prstGeom prst="roundRect">
            <a:avLst>
              <a:gd name="adj" fmla="val 972"/>
            </a:avLst>
          </a:prstGeom>
          <a:solidFill>
            <a:srgbClr val="F2EEEE"/>
          </a:solidFill>
          <a:ln/>
        </p:spPr>
      </p:sp>
      <p:sp>
        <p:nvSpPr>
          <p:cNvPr id="8" name="Text 5"/>
          <p:cNvSpPr/>
          <p:nvPr/>
        </p:nvSpPr>
        <p:spPr>
          <a:xfrm>
            <a:off x="5414963" y="4528542"/>
            <a:ext cx="2921675" cy="353139"/>
          </a:xfrm>
          <a:prstGeom prst="rect">
            <a:avLst/>
          </a:prstGeom>
          <a:noFill/>
          <a:ln/>
        </p:spPr>
        <p:txBody>
          <a:bodyPr wrap="none" lIns="0" tIns="0" rIns="0" bIns="0" rtlCol="0" anchor="t"/>
          <a:lstStyle/>
          <a:p>
            <a:pPr indent="0" marL="0">
              <a:lnSpc>
                <a:spcPts val="2750"/>
              </a:lnSpc>
              <a:buNone/>
            </a:pPr>
            <a:r>
              <a:rPr lang="en-US" sz="2200" dirty="0">
                <a:solidFill>
                  <a:srgbClr val="383838"/>
                </a:solidFill>
                <a:latin typeface="PT Serif" pitchFamily="34" charset="0"/>
                <a:ea typeface="PT Serif" pitchFamily="34" charset="-122"/>
                <a:cs typeface="PT Serif" pitchFamily="34" charset="-120"/>
              </a:rPr>
              <a:t>Interactive Storytelling</a:t>
            </a:r>
            <a:endParaRPr lang="en-US" sz="2200" dirty="0"/>
          </a:p>
        </p:txBody>
      </p:sp>
      <p:sp>
        <p:nvSpPr>
          <p:cNvPr id="9" name="Text 6"/>
          <p:cNvSpPr/>
          <p:nvPr/>
        </p:nvSpPr>
        <p:spPr>
          <a:xfrm>
            <a:off x="5414963" y="5010745"/>
            <a:ext cx="3800475" cy="2410301"/>
          </a:xfrm>
          <a:prstGeom prst="rect">
            <a:avLst/>
          </a:prstGeom>
          <a:noFill/>
          <a:ln/>
        </p:spPr>
        <p:txBody>
          <a:bodyPr wrap="square" lIns="0" tIns="0" rIns="0" bIns="0" rtlCol="0" anchor="t"/>
          <a:lstStyle/>
          <a:p>
            <a:pPr indent="0" marL="0">
              <a:lnSpc>
                <a:spcPts val="2700"/>
              </a:lnSpc>
              <a:buNone/>
            </a:pPr>
            <a:r>
              <a:rPr lang="en-US" sz="1650" dirty="0">
                <a:solidFill>
                  <a:srgbClr val="383838"/>
                </a:solidFill>
                <a:latin typeface="DM Sans" pitchFamily="34" charset="0"/>
                <a:ea typeface="DM Sans" pitchFamily="34" charset="-122"/>
                <a:cs typeface="DM Sans" pitchFamily="34" charset="-120"/>
              </a:rPr>
              <a:t>The Game Play Pattern can enhance interactive storytelling apps, allowing users to shape the narrative by making choices and interacting with the characters. This provides personalized and immersive experiences.</a:t>
            </a:r>
            <a:endParaRPr lang="en-US" sz="1650" dirty="0"/>
          </a:p>
        </p:txBody>
      </p:sp>
      <p:sp>
        <p:nvSpPr>
          <p:cNvPr id="10" name="Shape 7"/>
          <p:cNvSpPr/>
          <p:nvPr/>
        </p:nvSpPr>
        <p:spPr>
          <a:xfrm>
            <a:off x="9645968" y="4313277"/>
            <a:ext cx="4231005" cy="3323034"/>
          </a:xfrm>
          <a:prstGeom prst="roundRect">
            <a:avLst>
              <a:gd name="adj" fmla="val 972"/>
            </a:avLst>
          </a:prstGeom>
          <a:solidFill>
            <a:srgbClr val="F2EEEE"/>
          </a:solidFill>
          <a:ln/>
        </p:spPr>
      </p:sp>
      <p:sp>
        <p:nvSpPr>
          <p:cNvPr id="11" name="Text 8"/>
          <p:cNvSpPr/>
          <p:nvPr/>
        </p:nvSpPr>
        <p:spPr>
          <a:xfrm>
            <a:off x="9861233" y="4528542"/>
            <a:ext cx="2825353" cy="353139"/>
          </a:xfrm>
          <a:prstGeom prst="rect">
            <a:avLst/>
          </a:prstGeom>
          <a:noFill/>
          <a:ln/>
        </p:spPr>
        <p:txBody>
          <a:bodyPr wrap="none" lIns="0" tIns="0" rIns="0" bIns="0" rtlCol="0" anchor="t"/>
          <a:lstStyle/>
          <a:p>
            <a:pPr indent="0" marL="0">
              <a:lnSpc>
                <a:spcPts val="2750"/>
              </a:lnSpc>
              <a:buNone/>
            </a:pPr>
            <a:r>
              <a:rPr lang="en-US" sz="2200" dirty="0">
                <a:solidFill>
                  <a:srgbClr val="383838"/>
                </a:solidFill>
                <a:latin typeface="PT Serif" pitchFamily="34" charset="0"/>
                <a:ea typeface="PT Serif" pitchFamily="34" charset="-122"/>
                <a:cs typeface="PT Serif" pitchFamily="34" charset="-120"/>
              </a:rPr>
              <a:t>Customer Onboarding</a:t>
            </a:r>
            <a:endParaRPr lang="en-US" sz="2200" dirty="0"/>
          </a:p>
        </p:txBody>
      </p:sp>
      <p:sp>
        <p:nvSpPr>
          <p:cNvPr id="12" name="Text 9"/>
          <p:cNvSpPr/>
          <p:nvPr/>
        </p:nvSpPr>
        <p:spPr>
          <a:xfrm>
            <a:off x="9861233" y="5010745"/>
            <a:ext cx="3800475" cy="2065973"/>
          </a:xfrm>
          <a:prstGeom prst="rect">
            <a:avLst/>
          </a:prstGeom>
          <a:noFill/>
          <a:ln/>
        </p:spPr>
        <p:txBody>
          <a:bodyPr wrap="square" lIns="0" tIns="0" rIns="0" bIns="0" rtlCol="0" anchor="t"/>
          <a:lstStyle/>
          <a:p>
            <a:pPr indent="0" marL="0">
              <a:lnSpc>
                <a:spcPts val="2700"/>
              </a:lnSpc>
              <a:buNone/>
            </a:pPr>
            <a:r>
              <a:rPr lang="en-US" sz="1650" dirty="0">
                <a:solidFill>
                  <a:srgbClr val="383838"/>
                </a:solidFill>
                <a:latin typeface="DM Sans" pitchFamily="34" charset="0"/>
                <a:ea typeface="DM Sans" pitchFamily="34" charset="-122"/>
                <a:cs typeface="DM Sans" pitchFamily="34" charset="-120"/>
              </a:rPr>
              <a:t>Chatbots that employ the Game Play Pattern can guide new customers through complex processes in an engaging and entertaining way. This improves user satisfaction and reduces support requests.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5683" y="611386"/>
            <a:ext cx="11921490" cy="661511"/>
          </a:xfrm>
          <a:prstGeom prst="rect">
            <a:avLst/>
          </a:prstGeom>
          <a:noFill/>
          <a:ln/>
        </p:spPr>
        <p:txBody>
          <a:bodyPr wrap="none" lIns="0" tIns="0" rIns="0" bIns="0" rtlCol="0" anchor="t"/>
          <a:lstStyle/>
          <a:p>
            <a:pPr indent="0" marL="0">
              <a:lnSpc>
                <a:spcPts val="5200"/>
              </a:lnSpc>
              <a:buNone/>
            </a:pPr>
            <a:r>
              <a:rPr lang="en-US" sz="4150" dirty="0">
                <a:solidFill>
                  <a:srgbClr val="020202"/>
                </a:solidFill>
                <a:latin typeface="PT Serif" pitchFamily="34" charset="0"/>
                <a:ea typeface="PT Serif" pitchFamily="34" charset="-122"/>
                <a:cs typeface="PT Serif" pitchFamily="34" charset="-120"/>
              </a:rPr>
              <a:t>The Quest for the Crystal of Wisdom: A Case Study</a:t>
            </a:r>
            <a:endParaRPr lang="en-US" sz="4150" dirty="0"/>
          </a:p>
        </p:txBody>
      </p:sp>
      <p:sp>
        <p:nvSpPr>
          <p:cNvPr id="3" name="Shape 1"/>
          <p:cNvSpPr/>
          <p:nvPr/>
        </p:nvSpPr>
        <p:spPr>
          <a:xfrm>
            <a:off x="705683" y="4647128"/>
            <a:ext cx="13219033" cy="22860"/>
          </a:xfrm>
          <a:prstGeom prst="roundRect">
            <a:avLst>
              <a:gd name="adj" fmla="val 132300"/>
            </a:avLst>
          </a:prstGeom>
          <a:solidFill>
            <a:srgbClr val="D8D4D4"/>
          </a:solidFill>
          <a:ln/>
        </p:spPr>
      </p:sp>
      <p:sp>
        <p:nvSpPr>
          <p:cNvPr id="4" name="Shape 2"/>
          <p:cNvSpPr/>
          <p:nvPr/>
        </p:nvSpPr>
        <p:spPr>
          <a:xfrm>
            <a:off x="3948589" y="3941445"/>
            <a:ext cx="22860" cy="705683"/>
          </a:xfrm>
          <a:prstGeom prst="roundRect">
            <a:avLst>
              <a:gd name="adj" fmla="val 132300"/>
            </a:avLst>
          </a:prstGeom>
          <a:solidFill>
            <a:srgbClr val="D8D4D4"/>
          </a:solidFill>
          <a:ln/>
        </p:spPr>
      </p:sp>
      <p:sp>
        <p:nvSpPr>
          <p:cNvPr id="5" name="Shape 3"/>
          <p:cNvSpPr/>
          <p:nvPr/>
        </p:nvSpPr>
        <p:spPr>
          <a:xfrm>
            <a:off x="3733205" y="4420314"/>
            <a:ext cx="453628" cy="453628"/>
          </a:xfrm>
          <a:prstGeom prst="roundRect">
            <a:avLst>
              <a:gd name="adj" fmla="val 6667"/>
            </a:avLst>
          </a:prstGeom>
          <a:solidFill>
            <a:srgbClr val="F2EEEE"/>
          </a:solidFill>
          <a:ln/>
        </p:spPr>
      </p:sp>
      <p:sp>
        <p:nvSpPr>
          <p:cNvPr id="6" name="Text 4"/>
          <p:cNvSpPr/>
          <p:nvPr/>
        </p:nvSpPr>
        <p:spPr>
          <a:xfrm>
            <a:off x="3875365" y="4488299"/>
            <a:ext cx="169188" cy="317540"/>
          </a:xfrm>
          <a:prstGeom prst="rect">
            <a:avLst/>
          </a:prstGeom>
          <a:noFill/>
          <a:ln/>
        </p:spPr>
        <p:txBody>
          <a:bodyPr wrap="none" lIns="0" tIns="0" rIns="0" bIns="0" rtlCol="0" anchor="t"/>
          <a:lstStyle/>
          <a:p>
            <a:pPr algn="ctr" indent="0" marL="0">
              <a:lnSpc>
                <a:spcPts val="2500"/>
              </a:lnSpc>
              <a:buNone/>
            </a:pPr>
            <a:r>
              <a:rPr lang="en-US" sz="2500" dirty="0">
                <a:solidFill>
                  <a:srgbClr val="383838"/>
                </a:solidFill>
                <a:latin typeface="PT Serif" pitchFamily="34" charset="0"/>
                <a:ea typeface="PT Serif" pitchFamily="34" charset="-122"/>
                <a:cs typeface="PT Serif" pitchFamily="34" charset="-120"/>
              </a:rPr>
              <a:t>1</a:t>
            </a:r>
            <a:endParaRPr lang="en-US" sz="2500" dirty="0"/>
          </a:p>
        </p:txBody>
      </p:sp>
      <p:sp>
        <p:nvSpPr>
          <p:cNvPr id="7" name="Text 5"/>
          <p:cNvSpPr/>
          <p:nvPr/>
        </p:nvSpPr>
        <p:spPr>
          <a:xfrm>
            <a:off x="2636877" y="1998464"/>
            <a:ext cx="2646283" cy="330756"/>
          </a:xfrm>
          <a:prstGeom prst="rect">
            <a:avLst/>
          </a:prstGeom>
          <a:noFill/>
          <a:ln/>
        </p:spPr>
        <p:txBody>
          <a:bodyPr wrap="none" lIns="0" tIns="0" rIns="0" bIns="0" rtlCol="0" anchor="t"/>
          <a:lstStyle/>
          <a:p>
            <a:pPr algn="ctr" indent="0" marL="0">
              <a:lnSpc>
                <a:spcPts val="2600"/>
              </a:lnSpc>
              <a:buNone/>
            </a:pPr>
            <a:r>
              <a:rPr lang="en-US" sz="2050" dirty="0">
                <a:solidFill>
                  <a:srgbClr val="383838"/>
                </a:solidFill>
                <a:latin typeface="PT Serif" pitchFamily="34" charset="0"/>
                <a:ea typeface="PT Serif" pitchFamily="34" charset="-122"/>
                <a:cs typeface="PT Serif" pitchFamily="34" charset="-120"/>
              </a:rPr>
              <a:t>Scenario Description</a:t>
            </a:r>
            <a:endParaRPr lang="en-US" sz="2050" dirty="0"/>
          </a:p>
        </p:txBody>
      </p:sp>
      <p:sp>
        <p:nvSpPr>
          <p:cNvPr id="8" name="Text 6"/>
          <p:cNvSpPr/>
          <p:nvPr/>
        </p:nvSpPr>
        <p:spPr>
          <a:xfrm>
            <a:off x="907256" y="2450187"/>
            <a:ext cx="6105525" cy="1289685"/>
          </a:xfrm>
          <a:prstGeom prst="rect">
            <a:avLst/>
          </a:prstGeom>
          <a:noFill/>
          <a:ln/>
        </p:spPr>
        <p:txBody>
          <a:bodyPr wrap="square" lIns="0" tIns="0" rIns="0" bIns="0" rtlCol="0" anchor="t"/>
          <a:lstStyle/>
          <a:p>
            <a:pPr algn="ctr" indent="0" marL="0">
              <a:lnSpc>
                <a:spcPts val="2500"/>
              </a:lnSpc>
              <a:buNone/>
            </a:pPr>
            <a:r>
              <a:rPr lang="en-US" sz="1550" dirty="0">
                <a:solidFill>
                  <a:srgbClr val="383838"/>
                </a:solidFill>
                <a:latin typeface="DM Sans" pitchFamily="34" charset="0"/>
                <a:ea typeface="DM Sans" pitchFamily="34" charset="-122"/>
                <a:cs typeface="DM Sans" pitchFamily="34" charset="-120"/>
              </a:rPr>
              <a:t>Imagine an AI-powered treasure hunt within a virtual town called Wordsville. Players embark on a quest to find the lost Crystal of Wisdom, hidden somewhere within the town. The game unfolds through prompts, challenges, and choices made by the players.</a:t>
            </a:r>
            <a:endParaRPr lang="en-US" sz="1550" dirty="0"/>
          </a:p>
        </p:txBody>
      </p:sp>
      <p:sp>
        <p:nvSpPr>
          <p:cNvPr id="9" name="Shape 7"/>
          <p:cNvSpPr/>
          <p:nvPr/>
        </p:nvSpPr>
        <p:spPr>
          <a:xfrm>
            <a:off x="7303651" y="4647128"/>
            <a:ext cx="22860" cy="705683"/>
          </a:xfrm>
          <a:prstGeom prst="roundRect">
            <a:avLst>
              <a:gd name="adj" fmla="val 132300"/>
            </a:avLst>
          </a:prstGeom>
          <a:solidFill>
            <a:srgbClr val="D8D4D4"/>
          </a:solidFill>
          <a:ln/>
        </p:spPr>
      </p:sp>
      <p:sp>
        <p:nvSpPr>
          <p:cNvPr id="10" name="Shape 8"/>
          <p:cNvSpPr/>
          <p:nvPr/>
        </p:nvSpPr>
        <p:spPr>
          <a:xfrm>
            <a:off x="7088267" y="4420314"/>
            <a:ext cx="453628" cy="453628"/>
          </a:xfrm>
          <a:prstGeom prst="roundRect">
            <a:avLst>
              <a:gd name="adj" fmla="val 6667"/>
            </a:avLst>
          </a:prstGeom>
          <a:solidFill>
            <a:srgbClr val="F2EEEE"/>
          </a:solidFill>
          <a:ln/>
        </p:spPr>
      </p:sp>
      <p:sp>
        <p:nvSpPr>
          <p:cNvPr id="11" name="Text 9"/>
          <p:cNvSpPr/>
          <p:nvPr/>
        </p:nvSpPr>
        <p:spPr>
          <a:xfrm>
            <a:off x="7230428" y="4488299"/>
            <a:ext cx="169188" cy="317540"/>
          </a:xfrm>
          <a:prstGeom prst="rect">
            <a:avLst/>
          </a:prstGeom>
          <a:noFill/>
          <a:ln/>
        </p:spPr>
        <p:txBody>
          <a:bodyPr wrap="none" lIns="0" tIns="0" rIns="0" bIns="0" rtlCol="0" anchor="t"/>
          <a:lstStyle/>
          <a:p>
            <a:pPr algn="ctr" indent="0" marL="0">
              <a:lnSpc>
                <a:spcPts val="2500"/>
              </a:lnSpc>
              <a:buNone/>
            </a:pPr>
            <a:r>
              <a:rPr lang="en-US" sz="2500" dirty="0">
                <a:solidFill>
                  <a:srgbClr val="383838"/>
                </a:solidFill>
                <a:latin typeface="PT Serif" pitchFamily="34" charset="0"/>
                <a:ea typeface="PT Serif" pitchFamily="34" charset="-122"/>
                <a:cs typeface="PT Serif" pitchFamily="34" charset="-120"/>
              </a:rPr>
              <a:t>2</a:t>
            </a:r>
            <a:endParaRPr lang="en-US" sz="2500" dirty="0"/>
          </a:p>
        </p:txBody>
      </p:sp>
      <p:sp>
        <p:nvSpPr>
          <p:cNvPr id="12" name="Text 10"/>
          <p:cNvSpPr/>
          <p:nvPr/>
        </p:nvSpPr>
        <p:spPr>
          <a:xfrm>
            <a:off x="5991939" y="5554385"/>
            <a:ext cx="2646283" cy="330756"/>
          </a:xfrm>
          <a:prstGeom prst="rect">
            <a:avLst/>
          </a:prstGeom>
          <a:noFill/>
          <a:ln/>
        </p:spPr>
        <p:txBody>
          <a:bodyPr wrap="none" lIns="0" tIns="0" rIns="0" bIns="0" rtlCol="0" anchor="t"/>
          <a:lstStyle/>
          <a:p>
            <a:pPr algn="ctr" indent="0" marL="0">
              <a:lnSpc>
                <a:spcPts val="2600"/>
              </a:lnSpc>
              <a:buNone/>
            </a:pPr>
            <a:r>
              <a:rPr lang="en-US" sz="2050" dirty="0">
                <a:solidFill>
                  <a:srgbClr val="383838"/>
                </a:solidFill>
                <a:latin typeface="PT Serif" pitchFamily="34" charset="0"/>
                <a:ea typeface="PT Serif" pitchFamily="34" charset="-122"/>
                <a:cs typeface="PT Serif" pitchFamily="34" charset="-120"/>
              </a:rPr>
              <a:t>Prompt 1: Choice</a:t>
            </a:r>
            <a:endParaRPr lang="en-US" sz="2050" dirty="0"/>
          </a:p>
        </p:txBody>
      </p:sp>
      <p:sp>
        <p:nvSpPr>
          <p:cNvPr id="13" name="Text 11"/>
          <p:cNvSpPr/>
          <p:nvPr/>
        </p:nvSpPr>
        <p:spPr>
          <a:xfrm>
            <a:off x="4262318" y="6006108"/>
            <a:ext cx="6105644" cy="1612106"/>
          </a:xfrm>
          <a:prstGeom prst="rect">
            <a:avLst/>
          </a:prstGeom>
          <a:noFill/>
          <a:ln/>
        </p:spPr>
        <p:txBody>
          <a:bodyPr wrap="square" lIns="0" tIns="0" rIns="0" bIns="0" rtlCol="0" anchor="t"/>
          <a:lstStyle/>
          <a:p>
            <a:pPr algn="ctr" indent="0" marL="0">
              <a:lnSpc>
                <a:spcPts val="2500"/>
              </a:lnSpc>
              <a:buNone/>
            </a:pPr>
            <a:r>
              <a:rPr lang="en-US" sz="1550" dirty="0">
                <a:solidFill>
                  <a:srgbClr val="383838"/>
                </a:solidFill>
                <a:latin typeface="DM Sans" pitchFamily="34" charset="0"/>
                <a:ea typeface="DM Sans" pitchFamily="34" charset="-122"/>
                <a:cs typeface="DM Sans" pitchFamily="34" charset="-120"/>
              </a:rPr>
              <a:t>Prompt 1: "You find yourself in a dark forest. Ahead, there are three paths: one leads to the crystal, one to a dead end, and one to danger. Choose a path (A: Left, B: Middle, C: Right)." This sets the stage, offering users an active decision that guides the game's direction.</a:t>
            </a:r>
            <a:endParaRPr lang="en-US" sz="1550" dirty="0"/>
          </a:p>
        </p:txBody>
      </p:sp>
      <p:sp>
        <p:nvSpPr>
          <p:cNvPr id="14" name="Shape 12"/>
          <p:cNvSpPr/>
          <p:nvPr/>
        </p:nvSpPr>
        <p:spPr>
          <a:xfrm>
            <a:off x="10658832" y="3941445"/>
            <a:ext cx="22860" cy="705683"/>
          </a:xfrm>
          <a:prstGeom prst="roundRect">
            <a:avLst>
              <a:gd name="adj" fmla="val 132300"/>
            </a:avLst>
          </a:prstGeom>
          <a:solidFill>
            <a:srgbClr val="D8D4D4"/>
          </a:solidFill>
          <a:ln/>
        </p:spPr>
      </p:sp>
      <p:sp>
        <p:nvSpPr>
          <p:cNvPr id="15" name="Shape 13"/>
          <p:cNvSpPr/>
          <p:nvPr/>
        </p:nvSpPr>
        <p:spPr>
          <a:xfrm>
            <a:off x="10443448" y="4420314"/>
            <a:ext cx="453628" cy="453628"/>
          </a:xfrm>
          <a:prstGeom prst="roundRect">
            <a:avLst>
              <a:gd name="adj" fmla="val 6667"/>
            </a:avLst>
          </a:prstGeom>
          <a:solidFill>
            <a:srgbClr val="F2EEEE"/>
          </a:solidFill>
          <a:ln/>
        </p:spPr>
      </p:sp>
      <p:sp>
        <p:nvSpPr>
          <p:cNvPr id="16" name="Text 14"/>
          <p:cNvSpPr/>
          <p:nvPr/>
        </p:nvSpPr>
        <p:spPr>
          <a:xfrm>
            <a:off x="10585609" y="4488299"/>
            <a:ext cx="169188" cy="317540"/>
          </a:xfrm>
          <a:prstGeom prst="rect">
            <a:avLst/>
          </a:prstGeom>
          <a:noFill/>
          <a:ln/>
        </p:spPr>
        <p:txBody>
          <a:bodyPr wrap="none" lIns="0" tIns="0" rIns="0" bIns="0" rtlCol="0" anchor="t"/>
          <a:lstStyle/>
          <a:p>
            <a:pPr algn="ctr" indent="0" marL="0">
              <a:lnSpc>
                <a:spcPts val="2500"/>
              </a:lnSpc>
              <a:buNone/>
            </a:pPr>
            <a:r>
              <a:rPr lang="en-US" sz="2500" dirty="0">
                <a:solidFill>
                  <a:srgbClr val="383838"/>
                </a:solidFill>
                <a:latin typeface="PT Serif" pitchFamily="34" charset="0"/>
                <a:ea typeface="PT Serif" pitchFamily="34" charset="-122"/>
                <a:cs typeface="PT Serif" pitchFamily="34" charset="-120"/>
              </a:rPr>
              <a:t>3</a:t>
            </a:r>
            <a:endParaRPr lang="en-US" sz="2500" dirty="0"/>
          </a:p>
        </p:txBody>
      </p:sp>
      <p:sp>
        <p:nvSpPr>
          <p:cNvPr id="17" name="Text 15"/>
          <p:cNvSpPr/>
          <p:nvPr/>
        </p:nvSpPr>
        <p:spPr>
          <a:xfrm>
            <a:off x="9347121" y="1676043"/>
            <a:ext cx="2646283" cy="330756"/>
          </a:xfrm>
          <a:prstGeom prst="rect">
            <a:avLst/>
          </a:prstGeom>
          <a:noFill/>
          <a:ln/>
        </p:spPr>
        <p:txBody>
          <a:bodyPr wrap="none" lIns="0" tIns="0" rIns="0" bIns="0" rtlCol="0" anchor="t"/>
          <a:lstStyle/>
          <a:p>
            <a:pPr algn="ctr" indent="0" marL="0">
              <a:lnSpc>
                <a:spcPts val="2600"/>
              </a:lnSpc>
              <a:buNone/>
            </a:pPr>
            <a:r>
              <a:rPr lang="en-US" sz="2050" dirty="0">
                <a:solidFill>
                  <a:srgbClr val="383838"/>
                </a:solidFill>
                <a:latin typeface="PT Serif" pitchFamily="34" charset="0"/>
                <a:ea typeface="PT Serif" pitchFamily="34" charset="-122"/>
                <a:cs typeface="PT Serif" pitchFamily="34" charset="-120"/>
              </a:rPr>
              <a:t>Prompt 2: Riddle</a:t>
            </a:r>
            <a:endParaRPr lang="en-US" sz="2050" dirty="0"/>
          </a:p>
        </p:txBody>
      </p:sp>
      <p:sp>
        <p:nvSpPr>
          <p:cNvPr id="18" name="Text 16"/>
          <p:cNvSpPr/>
          <p:nvPr/>
        </p:nvSpPr>
        <p:spPr>
          <a:xfrm>
            <a:off x="7617500" y="2127766"/>
            <a:ext cx="6105644" cy="1612106"/>
          </a:xfrm>
          <a:prstGeom prst="rect">
            <a:avLst/>
          </a:prstGeom>
          <a:noFill/>
          <a:ln/>
        </p:spPr>
        <p:txBody>
          <a:bodyPr wrap="square" lIns="0" tIns="0" rIns="0" bIns="0" rtlCol="0" anchor="t"/>
          <a:lstStyle/>
          <a:p>
            <a:pPr algn="ctr" indent="0" marL="0">
              <a:lnSpc>
                <a:spcPts val="2500"/>
              </a:lnSpc>
              <a:buNone/>
            </a:pPr>
            <a:r>
              <a:rPr lang="en-US" sz="1550" dirty="0">
                <a:solidFill>
                  <a:srgbClr val="383838"/>
                </a:solidFill>
                <a:latin typeface="DM Sans" pitchFamily="34" charset="0"/>
                <a:ea typeface="DM Sans" pitchFamily="34" charset="-122"/>
                <a:cs typeface="DM Sans" pitchFamily="34" charset="-120"/>
              </a:rPr>
              <a:t>Prompt 2: "You've chosen the left path. A riddle appears: 'I speak without a mouth and hear without ears. I have no body, but I come alive with wind. What am I?' Solve the riddle or choose another path." This prompt introduces a challenge that tests user knowledge or creativity.</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3778"/>
          </a:xfrm>
          <a:prstGeom prst="rect">
            <a:avLst/>
          </a:prstGeom>
        </p:spPr>
      </p:pic>
      <p:sp>
        <p:nvSpPr>
          <p:cNvPr id="3" name="Text 0"/>
          <p:cNvSpPr/>
          <p:nvPr/>
        </p:nvSpPr>
        <p:spPr>
          <a:xfrm>
            <a:off x="729020" y="3176588"/>
            <a:ext cx="8327350" cy="683538"/>
          </a:xfrm>
          <a:prstGeom prst="rect">
            <a:avLst/>
          </a:prstGeom>
          <a:noFill/>
          <a:ln/>
        </p:spPr>
        <p:txBody>
          <a:bodyPr wrap="none" lIns="0" tIns="0" rIns="0" bIns="0" rtlCol="0" anchor="t"/>
          <a:lstStyle/>
          <a:p>
            <a:pPr indent="0" marL="0">
              <a:lnSpc>
                <a:spcPts val="5350"/>
              </a:lnSpc>
              <a:buNone/>
            </a:pPr>
            <a:r>
              <a:rPr lang="en-US" sz="4300" dirty="0">
                <a:solidFill>
                  <a:srgbClr val="020202"/>
                </a:solidFill>
                <a:latin typeface="PT Serif" pitchFamily="34" charset="0"/>
                <a:ea typeface="PT Serif" pitchFamily="34" charset="-122"/>
                <a:cs typeface="PT Serif" pitchFamily="34" charset="-120"/>
              </a:rPr>
              <a:t>AI Responses and Game Dynamics</a:t>
            </a:r>
            <a:endParaRPr lang="en-US" sz="4300" dirty="0"/>
          </a:p>
        </p:txBody>
      </p:sp>
      <p:pic>
        <p:nvPicPr>
          <p:cNvPr id="4" name="Image 1" descr="preencoded.png">    </p:cNvPr>
          <p:cNvPicPr>
            <a:picLocks noChangeAspect="1"/>
          </p:cNvPicPr>
          <p:nvPr/>
        </p:nvPicPr>
        <p:blipFill>
          <a:blip r:embed="rId2"/>
          <a:stretch>
            <a:fillRect/>
          </a:stretch>
        </p:blipFill>
        <p:spPr>
          <a:xfrm>
            <a:off x="729020" y="4172545"/>
            <a:ext cx="6586180" cy="833199"/>
          </a:xfrm>
          <a:prstGeom prst="rect">
            <a:avLst/>
          </a:prstGeom>
        </p:spPr>
      </p:pic>
      <p:sp>
        <p:nvSpPr>
          <p:cNvPr id="5" name="Text 1"/>
          <p:cNvSpPr/>
          <p:nvPr/>
        </p:nvSpPr>
        <p:spPr>
          <a:xfrm>
            <a:off x="937260" y="5318165"/>
            <a:ext cx="2734032" cy="341709"/>
          </a:xfrm>
          <a:prstGeom prst="rect">
            <a:avLst/>
          </a:prstGeom>
          <a:noFill/>
          <a:ln/>
        </p:spPr>
        <p:txBody>
          <a:bodyPr wrap="none" lIns="0" tIns="0" rIns="0" bIns="0" rtlCol="0" anchor="t"/>
          <a:lstStyle/>
          <a:p>
            <a:pPr algn="l" indent="0" marL="0">
              <a:lnSpc>
                <a:spcPts val="2650"/>
              </a:lnSpc>
              <a:buNone/>
            </a:pPr>
            <a:r>
              <a:rPr lang="en-US" sz="2150" dirty="0">
                <a:solidFill>
                  <a:srgbClr val="383838"/>
                </a:solidFill>
                <a:latin typeface="PT Serif" pitchFamily="34" charset="0"/>
                <a:ea typeface="PT Serif" pitchFamily="34" charset="-122"/>
                <a:cs typeface="PT Serif" pitchFamily="34" charset="-120"/>
              </a:rPr>
              <a:t>Response to Prompt 1</a:t>
            </a:r>
            <a:endParaRPr lang="en-US" sz="2150" dirty="0"/>
          </a:p>
        </p:txBody>
      </p:sp>
      <p:sp>
        <p:nvSpPr>
          <p:cNvPr id="6" name="Text 2"/>
          <p:cNvSpPr/>
          <p:nvPr/>
        </p:nvSpPr>
        <p:spPr>
          <a:xfrm>
            <a:off x="937260" y="5784771"/>
            <a:ext cx="6169700" cy="1333500"/>
          </a:xfrm>
          <a:prstGeom prst="rect">
            <a:avLst/>
          </a:prstGeom>
          <a:noFill/>
          <a:ln/>
        </p:spPr>
        <p:txBody>
          <a:bodyPr wrap="square" lIns="0" tIns="0" rIns="0" bIns="0" rtlCol="0" anchor="t"/>
          <a:lstStyle/>
          <a:p>
            <a:pPr algn="l" indent="0" marL="0">
              <a:lnSpc>
                <a:spcPts val="2600"/>
              </a:lnSpc>
              <a:buNone/>
            </a:pPr>
            <a:r>
              <a:rPr lang="en-US" sz="1600" dirty="0">
                <a:solidFill>
                  <a:srgbClr val="383838"/>
                </a:solidFill>
                <a:latin typeface="DM Sans" pitchFamily="34" charset="0"/>
                <a:ea typeface="DM Sans" pitchFamily="34" charset="-122"/>
                <a:cs typeface="DM Sans" pitchFamily="34" charset="-120"/>
              </a:rPr>
              <a:t>The AI, trained on the game's narrative, provides a descriptive response based on the user's choice. If the user chooses the left path, the AI might describe a winding path leading through a forest with rustling leaves and the sound of birdsong.</a:t>
            </a:r>
            <a:endParaRPr lang="en-US" sz="1600" dirty="0"/>
          </a:p>
        </p:txBody>
      </p:sp>
      <p:pic>
        <p:nvPicPr>
          <p:cNvPr id="7" name="Image 2" descr="preencoded.png">    </p:cNvPr>
          <p:cNvPicPr>
            <a:picLocks noChangeAspect="1"/>
          </p:cNvPicPr>
          <p:nvPr/>
        </p:nvPicPr>
        <p:blipFill>
          <a:blip r:embed="rId3"/>
          <a:stretch>
            <a:fillRect/>
          </a:stretch>
        </p:blipFill>
        <p:spPr>
          <a:xfrm>
            <a:off x="7315200" y="4172545"/>
            <a:ext cx="6586180" cy="833199"/>
          </a:xfrm>
          <a:prstGeom prst="rect">
            <a:avLst/>
          </a:prstGeom>
        </p:spPr>
      </p:pic>
      <p:sp>
        <p:nvSpPr>
          <p:cNvPr id="8" name="Text 3"/>
          <p:cNvSpPr/>
          <p:nvPr/>
        </p:nvSpPr>
        <p:spPr>
          <a:xfrm>
            <a:off x="7523440" y="5318165"/>
            <a:ext cx="2734032" cy="341709"/>
          </a:xfrm>
          <a:prstGeom prst="rect">
            <a:avLst/>
          </a:prstGeom>
          <a:noFill/>
          <a:ln/>
        </p:spPr>
        <p:txBody>
          <a:bodyPr wrap="none" lIns="0" tIns="0" rIns="0" bIns="0" rtlCol="0" anchor="t"/>
          <a:lstStyle/>
          <a:p>
            <a:pPr algn="l" indent="0" marL="0">
              <a:lnSpc>
                <a:spcPts val="2650"/>
              </a:lnSpc>
              <a:buNone/>
            </a:pPr>
            <a:r>
              <a:rPr lang="en-US" sz="2150" dirty="0">
                <a:solidFill>
                  <a:srgbClr val="383838"/>
                </a:solidFill>
                <a:latin typeface="PT Serif" pitchFamily="34" charset="0"/>
                <a:ea typeface="PT Serif" pitchFamily="34" charset="-122"/>
                <a:cs typeface="PT Serif" pitchFamily="34" charset="-120"/>
              </a:rPr>
              <a:t>Response to Prompt 2</a:t>
            </a:r>
            <a:endParaRPr lang="en-US" sz="2150" dirty="0"/>
          </a:p>
        </p:txBody>
      </p:sp>
      <p:sp>
        <p:nvSpPr>
          <p:cNvPr id="9" name="Text 4"/>
          <p:cNvSpPr/>
          <p:nvPr/>
        </p:nvSpPr>
        <p:spPr>
          <a:xfrm>
            <a:off x="7523440" y="5784771"/>
            <a:ext cx="6169700" cy="1666875"/>
          </a:xfrm>
          <a:prstGeom prst="rect">
            <a:avLst/>
          </a:prstGeom>
          <a:noFill/>
          <a:ln/>
        </p:spPr>
        <p:txBody>
          <a:bodyPr wrap="square" lIns="0" tIns="0" rIns="0" bIns="0" rtlCol="0" anchor="t"/>
          <a:lstStyle/>
          <a:p>
            <a:pPr algn="l" indent="0" marL="0">
              <a:lnSpc>
                <a:spcPts val="2600"/>
              </a:lnSpc>
              <a:buNone/>
            </a:pPr>
            <a:r>
              <a:rPr lang="en-US" sz="1600" dirty="0">
                <a:solidFill>
                  <a:srgbClr val="383838"/>
                </a:solidFill>
                <a:latin typeface="DM Sans" pitchFamily="34" charset="0"/>
                <a:ea typeface="DM Sans" pitchFamily="34" charset="-122"/>
                <a:cs typeface="DM Sans" pitchFamily="34" charset="-120"/>
              </a:rPr>
              <a:t>The AI evaluates the user's response to the riddle. If the user correctly identifies the answer (an echo), the AI rewards them with a clue about the crystal's location. If they fail, they might encounter a minor setback or be presented with an alternative path.</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95881" y="480298"/>
            <a:ext cx="7925038" cy="1143000"/>
          </a:xfrm>
          <a:prstGeom prst="rect">
            <a:avLst/>
          </a:prstGeom>
          <a:noFill/>
          <a:ln/>
        </p:spPr>
        <p:txBody>
          <a:bodyPr wrap="square" lIns="0" tIns="0" rIns="0" bIns="0" rtlCol="0" anchor="t"/>
          <a:lstStyle/>
          <a:p>
            <a:pPr indent="0" marL="0">
              <a:lnSpc>
                <a:spcPts val="4450"/>
              </a:lnSpc>
              <a:buNone/>
            </a:pPr>
            <a:r>
              <a:rPr lang="en-US" sz="3550" dirty="0">
                <a:solidFill>
                  <a:srgbClr val="020202"/>
                </a:solidFill>
                <a:latin typeface="PT Serif" pitchFamily="34" charset="0"/>
                <a:ea typeface="PT Serif" pitchFamily="34" charset="-122"/>
                <a:cs typeface="PT Serif" pitchFamily="34" charset="-120"/>
              </a:rPr>
              <a:t>The Power of Gamification in AI Applications</a:t>
            </a:r>
            <a:endParaRPr lang="en-US" sz="3550" dirty="0"/>
          </a:p>
        </p:txBody>
      </p:sp>
      <p:pic>
        <p:nvPicPr>
          <p:cNvPr id="4" name="Image 1" descr="preencoded.png">    </p:cNvPr>
          <p:cNvPicPr>
            <a:picLocks noChangeAspect="1"/>
          </p:cNvPicPr>
          <p:nvPr/>
        </p:nvPicPr>
        <p:blipFill>
          <a:blip r:embed="rId2"/>
          <a:stretch>
            <a:fillRect/>
          </a:stretch>
        </p:blipFill>
        <p:spPr>
          <a:xfrm>
            <a:off x="6095881" y="1884521"/>
            <a:ext cx="435293" cy="435293"/>
          </a:xfrm>
          <a:prstGeom prst="rect">
            <a:avLst/>
          </a:prstGeom>
        </p:spPr>
      </p:pic>
      <p:sp>
        <p:nvSpPr>
          <p:cNvPr id="5" name="Text 1"/>
          <p:cNvSpPr/>
          <p:nvPr/>
        </p:nvSpPr>
        <p:spPr>
          <a:xfrm>
            <a:off x="6095881" y="2493883"/>
            <a:ext cx="2285881" cy="285750"/>
          </a:xfrm>
          <a:prstGeom prst="rect">
            <a:avLst/>
          </a:prstGeom>
          <a:noFill/>
          <a:ln/>
        </p:spPr>
        <p:txBody>
          <a:bodyPr wrap="none" lIns="0" tIns="0" rIns="0" bIns="0" rtlCol="0" anchor="t"/>
          <a:lstStyle/>
          <a:p>
            <a:pPr algn="l" indent="0" marL="0">
              <a:lnSpc>
                <a:spcPts val="2200"/>
              </a:lnSpc>
              <a:buNone/>
            </a:pPr>
            <a:r>
              <a:rPr lang="en-US" sz="1750" dirty="0">
                <a:solidFill>
                  <a:srgbClr val="383838"/>
                </a:solidFill>
                <a:latin typeface="PT Serif" pitchFamily="34" charset="0"/>
                <a:ea typeface="PT Serif" pitchFamily="34" charset="-122"/>
                <a:cs typeface="PT Serif" pitchFamily="34" charset="-120"/>
              </a:rPr>
              <a:t>Enhanced Learning</a:t>
            </a:r>
            <a:endParaRPr lang="en-US" sz="1750" dirty="0"/>
          </a:p>
        </p:txBody>
      </p:sp>
      <p:sp>
        <p:nvSpPr>
          <p:cNvPr id="6" name="Text 2"/>
          <p:cNvSpPr/>
          <p:nvPr/>
        </p:nvSpPr>
        <p:spPr>
          <a:xfrm>
            <a:off x="6095881" y="2884051"/>
            <a:ext cx="3831908" cy="1671638"/>
          </a:xfrm>
          <a:prstGeom prst="rect">
            <a:avLst/>
          </a:prstGeom>
          <a:noFill/>
          <a:ln/>
        </p:spPr>
        <p:txBody>
          <a:bodyPr wrap="square" lIns="0" tIns="0" rIns="0" bIns="0" rtlCol="0" anchor="t"/>
          <a:lstStyle/>
          <a:p>
            <a:pPr algn="l" indent="0" marL="0">
              <a:lnSpc>
                <a:spcPts val="2150"/>
              </a:lnSpc>
              <a:buNone/>
            </a:pPr>
            <a:r>
              <a:rPr lang="en-US" sz="1350" dirty="0">
                <a:solidFill>
                  <a:srgbClr val="383838"/>
                </a:solidFill>
                <a:latin typeface="DM Sans" pitchFamily="34" charset="0"/>
                <a:ea typeface="DM Sans" pitchFamily="34" charset="-122"/>
                <a:cs typeface="DM Sans" pitchFamily="34" charset="-120"/>
              </a:rPr>
              <a:t>The Game Play Pattern transforms passive information consumption into active learning. Users actively participate in the game, solving puzzles, making choices, and receiving feedback, leading to deeper understanding and retention.</a:t>
            </a:r>
            <a:endParaRPr lang="en-US" sz="1350" dirty="0"/>
          </a:p>
        </p:txBody>
      </p:sp>
      <p:pic>
        <p:nvPicPr>
          <p:cNvPr id="7" name="Image 2" descr="preencoded.png">    </p:cNvPr>
          <p:cNvPicPr>
            <a:picLocks noChangeAspect="1"/>
          </p:cNvPicPr>
          <p:nvPr/>
        </p:nvPicPr>
        <p:blipFill>
          <a:blip r:embed="rId3"/>
          <a:stretch>
            <a:fillRect/>
          </a:stretch>
        </p:blipFill>
        <p:spPr>
          <a:xfrm>
            <a:off x="10189012" y="1884521"/>
            <a:ext cx="435293" cy="435293"/>
          </a:xfrm>
          <a:prstGeom prst="rect">
            <a:avLst/>
          </a:prstGeom>
        </p:spPr>
      </p:pic>
      <p:sp>
        <p:nvSpPr>
          <p:cNvPr id="8" name="Text 3"/>
          <p:cNvSpPr/>
          <p:nvPr/>
        </p:nvSpPr>
        <p:spPr>
          <a:xfrm>
            <a:off x="10189012" y="2493883"/>
            <a:ext cx="2308860" cy="285750"/>
          </a:xfrm>
          <a:prstGeom prst="rect">
            <a:avLst/>
          </a:prstGeom>
          <a:noFill/>
          <a:ln/>
        </p:spPr>
        <p:txBody>
          <a:bodyPr wrap="none" lIns="0" tIns="0" rIns="0" bIns="0" rtlCol="0" anchor="t"/>
          <a:lstStyle/>
          <a:p>
            <a:pPr algn="l" indent="0" marL="0">
              <a:lnSpc>
                <a:spcPts val="2200"/>
              </a:lnSpc>
              <a:buNone/>
            </a:pPr>
            <a:r>
              <a:rPr lang="en-US" sz="1750" dirty="0">
                <a:solidFill>
                  <a:srgbClr val="383838"/>
                </a:solidFill>
                <a:latin typeface="PT Serif" pitchFamily="34" charset="0"/>
                <a:ea typeface="PT Serif" pitchFamily="34" charset="-122"/>
                <a:cs typeface="PT Serif" pitchFamily="34" charset="-120"/>
              </a:rPr>
              <a:t>Increased Engagement</a:t>
            </a:r>
            <a:endParaRPr lang="en-US" sz="1750" dirty="0"/>
          </a:p>
        </p:txBody>
      </p:sp>
      <p:sp>
        <p:nvSpPr>
          <p:cNvPr id="9" name="Text 4"/>
          <p:cNvSpPr/>
          <p:nvPr/>
        </p:nvSpPr>
        <p:spPr>
          <a:xfrm>
            <a:off x="10189012" y="2884051"/>
            <a:ext cx="3831908" cy="1671638"/>
          </a:xfrm>
          <a:prstGeom prst="rect">
            <a:avLst/>
          </a:prstGeom>
          <a:noFill/>
          <a:ln/>
        </p:spPr>
        <p:txBody>
          <a:bodyPr wrap="square" lIns="0" tIns="0" rIns="0" bIns="0" rtlCol="0" anchor="t"/>
          <a:lstStyle/>
          <a:p>
            <a:pPr algn="l" indent="0" marL="0">
              <a:lnSpc>
                <a:spcPts val="2150"/>
              </a:lnSpc>
              <a:buNone/>
            </a:pPr>
            <a:r>
              <a:rPr lang="en-US" sz="1350" dirty="0">
                <a:solidFill>
                  <a:srgbClr val="383838"/>
                </a:solidFill>
                <a:latin typeface="DM Sans" pitchFamily="34" charset="0"/>
                <a:ea typeface="DM Sans" pitchFamily="34" charset="-122"/>
                <a:cs typeface="DM Sans" pitchFamily="34" charset="-120"/>
              </a:rPr>
              <a:t>The game-like elements create a sense of fun and excitement, captivating users and motivating them to explore the content. This extends the duration of their interaction and increases the overall enjoyment of the experience.</a:t>
            </a:r>
            <a:endParaRPr lang="en-US" sz="1350" dirty="0"/>
          </a:p>
        </p:txBody>
      </p:sp>
      <p:pic>
        <p:nvPicPr>
          <p:cNvPr id="10" name="Image 3" descr="preencoded.png">    </p:cNvPr>
          <p:cNvPicPr>
            <a:picLocks noChangeAspect="1"/>
          </p:cNvPicPr>
          <p:nvPr/>
        </p:nvPicPr>
        <p:blipFill>
          <a:blip r:embed="rId4"/>
          <a:stretch>
            <a:fillRect/>
          </a:stretch>
        </p:blipFill>
        <p:spPr>
          <a:xfrm>
            <a:off x="6095881" y="5078135"/>
            <a:ext cx="435293" cy="435293"/>
          </a:xfrm>
          <a:prstGeom prst="rect">
            <a:avLst/>
          </a:prstGeom>
        </p:spPr>
      </p:pic>
      <p:sp>
        <p:nvSpPr>
          <p:cNvPr id="11" name="Text 5"/>
          <p:cNvSpPr/>
          <p:nvPr/>
        </p:nvSpPr>
        <p:spPr>
          <a:xfrm>
            <a:off x="6095881" y="5687497"/>
            <a:ext cx="2422684" cy="285750"/>
          </a:xfrm>
          <a:prstGeom prst="rect">
            <a:avLst/>
          </a:prstGeom>
          <a:noFill/>
          <a:ln/>
        </p:spPr>
        <p:txBody>
          <a:bodyPr wrap="none" lIns="0" tIns="0" rIns="0" bIns="0" rtlCol="0" anchor="t"/>
          <a:lstStyle/>
          <a:p>
            <a:pPr algn="l" indent="0" marL="0">
              <a:lnSpc>
                <a:spcPts val="2200"/>
              </a:lnSpc>
              <a:buNone/>
            </a:pPr>
            <a:r>
              <a:rPr lang="en-US" sz="1750" dirty="0">
                <a:solidFill>
                  <a:srgbClr val="383838"/>
                </a:solidFill>
                <a:latin typeface="PT Serif" pitchFamily="34" charset="0"/>
                <a:ea typeface="PT Serif" pitchFamily="34" charset="-122"/>
                <a:cs typeface="PT Serif" pitchFamily="34" charset="-120"/>
              </a:rPr>
              <a:t>Memorable Experiences</a:t>
            </a:r>
            <a:endParaRPr lang="en-US" sz="1750" dirty="0"/>
          </a:p>
        </p:txBody>
      </p:sp>
      <p:sp>
        <p:nvSpPr>
          <p:cNvPr id="12" name="Text 6"/>
          <p:cNvSpPr/>
          <p:nvPr/>
        </p:nvSpPr>
        <p:spPr>
          <a:xfrm>
            <a:off x="6095881" y="6077664"/>
            <a:ext cx="3831908" cy="1671638"/>
          </a:xfrm>
          <a:prstGeom prst="rect">
            <a:avLst/>
          </a:prstGeom>
          <a:noFill/>
          <a:ln/>
        </p:spPr>
        <p:txBody>
          <a:bodyPr wrap="square" lIns="0" tIns="0" rIns="0" bIns="0" rtlCol="0" anchor="t"/>
          <a:lstStyle/>
          <a:p>
            <a:pPr algn="l" indent="0" marL="0">
              <a:lnSpc>
                <a:spcPts val="2150"/>
              </a:lnSpc>
              <a:buNone/>
            </a:pPr>
            <a:r>
              <a:rPr lang="en-US" sz="1350" dirty="0">
                <a:solidFill>
                  <a:srgbClr val="383838"/>
                </a:solidFill>
                <a:latin typeface="DM Sans" pitchFamily="34" charset="0"/>
                <a:ea typeface="DM Sans" pitchFamily="34" charset="-122"/>
                <a:cs typeface="DM Sans" pitchFamily="34" charset="-120"/>
              </a:rPr>
              <a:t>By combining learning with entertainment, the Game Play Pattern makes information more memorable. Users associate the content with positive emotions and are more likely to recall it later, enhancing the overall effectiveness of the AI interaction.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0907" y="600075"/>
            <a:ext cx="7962186" cy="1107996"/>
          </a:xfrm>
          <a:prstGeom prst="rect">
            <a:avLst/>
          </a:prstGeom>
          <a:noFill/>
          <a:ln/>
        </p:spPr>
        <p:txBody>
          <a:bodyPr wrap="square" lIns="0" tIns="0" rIns="0" bIns="0" rtlCol="0" anchor="t"/>
          <a:lstStyle/>
          <a:p>
            <a:pPr indent="0" marL="0">
              <a:lnSpc>
                <a:spcPts val="4350"/>
              </a:lnSpc>
              <a:buNone/>
            </a:pPr>
            <a:r>
              <a:rPr lang="en-US" sz="3450" dirty="0">
                <a:solidFill>
                  <a:srgbClr val="020202"/>
                </a:solidFill>
                <a:latin typeface="PT Serif" pitchFamily="34" charset="0"/>
                <a:ea typeface="PT Serif" pitchFamily="34" charset="-122"/>
                <a:cs typeface="PT Serif" pitchFamily="34" charset="-120"/>
              </a:rPr>
              <a:t>Real-World Examples and Future Directions</a:t>
            </a:r>
            <a:endParaRPr lang="en-US" sz="3450" dirty="0"/>
          </a:p>
        </p:txBody>
      </p:sp>
      <p:sp>
        <p:nvSpPr>
          <p:cNvPr id="4" name="Text 1"/>
          <p:cNvSpPr/>
          <p:nvPr/>
        </p:nvSpPr>
        <p:spPr>
          <a:xfrm>
            <a:off x="590907" y="2045732"/>
            <a:ext cx="3854410" cy="557093"/>
          </a:xfrm>
          <a:prstGeom prst="rect">
            <a:avLst/>
          </a:prstGeom>
          <a:noFill/>
          <a:ln/>
        </p:spPr>
        <p:txBody>
          <a:bodyPr wrap="none" lIns="0" tIns="0" rIns="0" bIns="0" rtlCol="0" anchor="t"/>
          <a:lstStyle/>
          <a:p>
            <a:pPr algn="ctr" indent="0" marL="0">
              <a:lnSpc>
                <a:spcPts val="4350"/>
              </a:lnSpc>
              <a:buNone/>
            </a:pPr>
            <a:r>
              <a:rPr lang="en-US" sz="4350" dirty="0">
                <a:solidFill>
                  <a:srgbClr val="383838"/>
                </a:solidFill>
                <a:latin typeface="PT Serif" pitchFamily="34" charset="0"/>
                <a:ea typeface="PT Serif" pitchFamily="34" charset="-122"/>
                <a:cs typeface="PT Serif" pitchFamily="34" charset="-120"/>
              </a:rPr>
              <a:t>1</a:t>
            </a:r>
            <a:endParaRPr lang="en-US" sz="4350" dirty="0"/>
          </a:p>
        </p:txBody>
      </p:sp>
      <p:sp>
        <p:nvSpPr>
          <p:cNvPr id="5" name="Text 2"/>
          <p:cNvSpPr/>
          <p:nvPr/>
        </p:nvSpPr>
        <p:spPr>
          <a:xfrm>
            <a:off x="1410057" y="2813804"/>
            <a:ext cx="2215991" cy="276939"/>
          </a:xfrm>
          <a:prstGeom prst="rect">
            <a:avLst/>
          </a:prstGeom>
          <a:noFill/>
          <a:ln/>
        </p:spPr>
        <p:txBody>
          <a:bodyPr wrap="none" lIns="0" tIns="0" rIns="0" bIns="0" rtlCol="0" anchor="t"/>
          <a:lstStyle/>
          <a:p>
            <a:pPr algn="ctr" indent="0" marL="0">
              <a:lnSpc>
                <a:spcPts val="2150"/>
              </a:lnSpc>
              <a:buNone/>
            </a:pPr>
            <a:r>
              <a:rPr lang="en-US" sz="1700" dirty="0">
                <a:solidFill>
                  <a:srgbClr val="383838"/>
                </a:solidFill>
                <a:latin typeface="PT Serif" pitchFamily="34" charset="0"/>
                <a:ea typeface="PT Serif" pitchFamily="34" charset="-122"/>
                <a:cs typeface="PT Serif" pitchFamily="34" charset="-120"/>
              </a:rPr>
              <a:t>Museum Tours</a:t>
            </a:r>
            <a:endParaRPr lang="en-US" sz="1700" dirty="0"/>
          </a:p>
        </p:txBody>
      </p:sp>
      <p:sp>
        <p:nvSpPr>
          <p:cNvPr id="6" name="Text 3"/>
          <p:cNvSpPr/>
          <p:nvPr/>
        </p:nvSpPr>
        <p:spPr>
          <a:xfrm>
            <a:off x="590907" y="3191947"/>
            <a:ext cx="3854410" cy="1350169"/>
          </a:xfrm>
          <a:prstGeom prst="rect">
            <a:avLst/>
          </a:prstGeom>
          <a:noFill/>
          <a:ln/>
        </p:spPr>
        <p:txBody>
          <a:bodyPr wrap="square" lIns="0" tIns="0" rIns="0" bIns="0" rtlCol="0" anchor="t"/>
          <a:lstStyle/>
          <a:p>
            <a:pPr algn="ctr" indent="0" marL="0">
              <a:lnSpc>
                <a:spcPts val="2100"/>
              </a:lnSpc>
              <a:buNone/>
            </a:pPr>
            <a:r>
              <a:rPr lang="en-US" sz="1300" dirty="0">
                <a:solidFill>
                  <a:srgbClr val="383838"/>
                </a:solidFill>
                <a:latin typeface="DM Sans" pitchFamily="34" charset="0"/>
                <a:ea typeface="DM Sans" pitchFamily="34" charset="-122"/>
                <a:cs typeface="DM Sans" pitchFamily="34" charset="-120"/>
              </a:rPr>
              <a:t>The Game Play Pattern can be applied to create engaging and interactive museum tours. Visitors can embark on virtual quests to discover artifacts, solve historical riddles, and learn about exhibits in a fun and immersive way.</a:t>
            </a:r>
            <a:endParaRPr lang="en-US" sz="1300" dirty="0"/>
          </a:p>
        </p:txBody>
      </p:sp>
      <p:sp>
        <p:nvSpPr>
          <p:cNvPr id="7" name="Text 4"/>
          <p:cNvSpPr/>
          <p:nvPr/>
        </p:nvSpPr>
        <p:spPr>
          <a:xfrm>
            <a:off x="4698563" y="2045732"/>
            <a:ext cx="3854529" cy="557093"/>
          </a:xfrm>
          <a:prstGeom prst="rect">
            <a:avLst/>
          </a:prstGeom>
          <a:noFill/>
          <a:ln/>
        </p:spPr>
        <p:txBody>
          <a:bodyPr wrap="none" lIns="0" tIns="0" rIns="0" bIns="0" rtlCol="0" anchor="t"/>
          <a:lstStyle/>
          <a:p>
            <a:pPr algn="ctr" indent="0" marL="0">
              <a:lnSpc>
                <a:spcPts val="4350"/>
              </a:lnSpc>
              <a:buNone/>
            </a:pPr>
            <a:r>
              <a:rPr lang="en-US" sz="4350" dirty="0">
                <a:solidFill>
                  <a:srgbClr val="383838"/>
                </a:solidFill>
                <a:latin typeface="PT Serif" pitchFamily="34" charset="0"/>
                <a:ea typeface="PT Serif" pitchFamily="34" charset="-122"/>
                <a:cs typeface="PT Serif" pitchFamily="34" charset="-120"/>
              </a:rPr>
              <a:t>2</a:t>
            </a:r>
            <a:endParaRPr lang="en-US" sz="4350" dirty="0"/>
          </a:p>
        </p:txBody>
      </p:sp>
      <p:sp>
        <p:nvSpPr>
          <p:cNvPr id="8" name="Text 5"/>
          <p:cNvSpPr/>
          <p:nvPr/>
        </p:nvSpPr>
        <p:spPr>
          <a:xfrm>
            <a:off x="5517833" y="2813804"/>
            <a:ext cx="2215991" cy="276939"/>
          </a:xfrm>
          <a:prstGeom prst="rect">
            <a:avLst/>
          </a:prstGeom>
          <a:noFill/>
          <a:ln/>
        </p:spPr>
        <p:txBody>
          <a:bodyPr wrap="none" lIns="0" tIns="0" rIns="0" bIns="0" rtlCol="0" anchor="t"/>
          <a:lstStyle/>
          <a:p>
            <a:pPr algn="ctr" indent="0" marL="0">
              <a:lnSpc>
                <a:spcPts val="2150"/>
              </a:lnSpc>
              <a:buNone/>
            </a:pPr>
            <a:r>
              <a:rPr lang="en-US" sz="1700" dirty="0">
                <a:solidFill>
                  <a:srgbClr val="383838"/>
                </a:solidFill>
                <a:latin typeface="PT Serif" pitchFamily="34" charset="0"/>
                <a:ea typeface="PT Serif" pitchFamily="34" charset="-122"/>
                <a:cs typeface="PT Serif" pitchFamily="34" charset="-120"/>
              </a:rPr>
              <a:t>Product Onboarding</a:t>
            </a:r>
            <a:endParaRPr lang="en-US" sz="1700" dirty="0"/>
          </a:p>
        </p:txBody>
      </p:sp>
      <p:sp>
        <p:nvSpPr>
          <p:cNvPr id="9" name="Text 6"/>
          <p:cNvSpPr/>
          <p:nvPr/>
        </p:nvSpPr>
        <p:spPr>
          <a:xfrm>
            <a:off x="4698563" y="3191947"/>
            <a:ext cx="3854529" cy="1350169"/>
          </a:xfrm>
          <a:prstGeom prst="rect">
            <a:avLst/>
          </a:prstGeom>
          <a:noFill/>
          <a:ln/>
        </p:spPr>
        <p:txBody>
          <a:bodyPr wrap="square" lIns="0" tIns="0" rIns="0" bIns="0" rtlCol="0" anchor="t"/>
          <a:lstStyle/>
          <a:p>
            <a:pPr algn="ctr" indent="0" marL="0">
              <a:lnSpc>
                <a:spcPts val="2100"/>
              </a:lnSpc>
              <a:buNone/>
            </a:pPr>
            <a:r>
              <a:rPr lang="en-US" sz="1300" dirty="0">
                <a:solidFill>
                  <a:srgbClr val="383838"/>
                </a:solidFill>
                <a:latin typeface="DM Sans" pitchFamily="34" charset="0"/>
                <a:ea typeface="DM Sans" pitchFamily="34" charset="-122"/>
                <a:cs typeface="DM Sans" pitchFamily="34" charset="-120"/>
              </a:rPr>
              <a:t>AI-powered onboarding experiences for new products or services can incorporate the Game Play Pattern to guide users through the process, providing interactive tutorials, quizzes, and rewards for completing tasks.</a:t>
            </a:r>
            <a:endParaRPr lang="en-US" sz="1300" dirty="0"/>
          </a:p>
        </p:txBody>
      </p:sp>
      <p:sp>
        <p:nvSpPr>
          <p:cNvPr id="10" name="Text 7"/>
          <p:cNvSpPr/>
          <p:nvPr/>
        </p:nvSpPr>
        <p:spPr>
          <a:xfrm>
            <a:off x="2644735" y="5133023"/>
            <a:ext cx="3854410" cy="557093"/>
          </a:xfrm>
          <a:prstGeom prst="rect">
            <a:avLst/>
          </a:prstGeom>
          <a:noFill/>
          <a:ln/>
        </p:spPr>
        <p:txBody>
          <a:bodyPr wrap="none" lIns="0" tIns="0" rIns="0" bIns="0" rtlCol="0" anchor="t"/>
          <a:lstStyle/>
          <a:p>
            <a:pPr algn="ctr" indent="0" marL="0">
              <a:lnSpc>
                <a:spcPts val="4350"/>
              </a:lnSpc>
              <a:buNone/>
            </a:pPr>
            <a:r>
              <a:rPr lang="en-US" sz="4350" dirty="0">
                <a:solidFill>
                  <a:srgbClr val="383838"/>
                </a:solidFill>
                <a:latin typeface="PT Serif" pitchFamily="34" charset="0"/>
                <a:ea typeface="PT Serif" pitchFamily="34" charset="-122"/>
                <a:cs typeface="PT Serif" pitchFamily="34" charset="-120"/>
              </a:rPr>
              <a:t>3</a:t>
            </a:r>
            <a:endParaRPr lang="en-US" sz="4350" dirty="0"/>
          </a:p>
        </p:txBody>
      </p:sp>
      <p:sp>
        <p:nvSpPr>
          <p:cNvPr id="11" name="Text 8"/>
          <p:cNvSpPr/>
          <p:nvPr/>
        </p:nvSpPr>
        <p:spPr>
          <a:xfrm>
            <a:off x="3463885" y="5901095"/>
            <a:ext cx="2215991" cy="276939"/>
          </a:xfrm>
          <a:prstGeom prst="rect">
            <a:avLst/>
          </a:prstGeom>
          <a:noFill/>
          <a:ln/>
        </p:spPr>
        <p:txBody>
          <a:bodyPr wrap="none" lIns="0" tIns="0" rIns="0" bIns="0" rtlCol="0" anchor="t"/>
          <a:lstStyle/>
          <a:p>
            <a:pPr algn="ctr" indent="0" marL="0">
              <a:lnSpc>
                <a:spcPts val="2150"/>
              </a:lnSpc>
              <a:buNone/>
            </a:pPr>
            <a:r>
              <a:rPr lang="en-US" sz="1700" dirty="0">
                <a:solidFill>
                  <a:srgbClr val="383838"/>
                </a:solidFill>
                <a:latin typeface="PT Serif" pitchFamily="34" charset="0"/>
                <a:ea typeface="PT Serif" pitchFamily="34" charset="-122"/>
                <a:cs typeface="PT Serif" pitchFamily="34" charset="-120"/>
              </a:rPr>
              <a:t>Personalized Learning</a:t>
            </a:r>
            <a:endParaRPr lang="en-US" sz="1700" dirty="0"/>
          </a:p>
        </p:txBody>
      </p:sp>
      <p:sp>
        <p:nvSpPr>
          <p:cNvPr id="12" name="Text 9"/>
          <p:cNvSpPr/>
          <p:nvPr/>
        </p:nvSpPr>
        <p:spPr>
          <a:xfrm>
            <a:off x="2644735" y="6279237"/>
            <a:ext cx="3854410" cy="1350169"/>
          </a:xfrm>
          <a:prstGeom prst="rect">
            <a:avLst/>
          </a:prstGeom>
          <a:noFill/>
          <a:ln/>
        </p:spPr>
        <p:txBody>
          <a:bodyPr wrap="square" lIns="0" tIns="0" rIns="0" bIns="0" rtlCol="0" anchor="t"/>
          <a:lstStyle/>
          <a:p>
            <a:pPr algn="ctr" indent="0" marL="0">
              <a:lnSpc>
                <a:spcPts val="2100"/>
              </a:lnSpc>
              <a:buNone/>
            </a:pPr>
            <a:r>
              <a:rPr lang="en-US" sz="1300" dirty="0">
                <a:solidFill>
                  <a:srgbClr val="383838"/>
                </a:solidFill>
                <a:latin typeface="DM Sans" pitchFamily="34" charset="0"/>
                <a:ea typeface="DM Sans" pitchFamily="34" charset="-122"/>
                <a:cs typeface="DM Sans" pitchFamily="34" charset="-120"/>
              </a:rPr>
              <a:t>The Game Play Pattern can personalize educational experiences by adapting to individual learning styles and pace. AI can provide customized challenges, feedback, and rewards based on user progress.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65333"/>
            <a:ext cx="7077075"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Next Steps and Conclusion</a:t>
            </a:r>
            <a:endParaRPr lang="en-US" sz="4650" dirty="0"/>
          </a:p>
        </p:txBody>
      </p:sp>
      <p:sp>
        <p:nvSpPr>
          <p:cNvPr id="4" name="Text 1"/>
          <p:cNvSpPr/>
          <p:nvPr/>
        </p:nvSpPr>
        <p:spPr>
          <a:xfrm>
            <a:off x="793790" y="374975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The Game Play Pattern offers exciting opportunities to transform AI interactions into engaging and impactful experiences. By incorporating game mechanics, AI developers can create applications that are both informative and entertaining, fostering learning, engagement, and lasting memories for users.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2025-01-25T12:55:17Z</dcterms:created>
  <dcterms:modified xsi:type="dcterms:W3CDTF">2025-01-25T12:55:17Z</dcterms:modified>
</cp:coreProperties>
</file>